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40" r:id="rId2"/>
  </p:sldMasterIdLst>
  <p:notesMasterIdLst>
    <p:notesMasterId r:id="rId14"/>
  </p:notesMasterIdLst>
  <p:handoutMasterIdLst>
    <p:handoutMasterId r:id="rId15"/>
  </p:handoutMasterIdLst>
  <p:sldIdLst>
    <p:sldId id="263" r:id="rId3"/>
    <p:sldId id="294" r:id="rId4"/>
    <p:sldId id="297" r:id="rId5"/>
    <p:sldId id="266" r:id="rId6"/>
    <p:sldId id="298" r:id="rId7"/>
    <p:sldId id="300" r:id="rId8"/>
    <p:sldId id="301" r:id="rId9"/>
    <p:sldId id="305" r:id="rId10"/>
    <p:sldId id="303" r:id="rId11"/>
    <p:sldId id="304" r:id="rId12"/>
    <p:sldId id="296" r:id="rId13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зуова Акмарал Нуртаевна" initials="ААН" lastIdx="2" clrIdx="0">
    <p:extLst>
      <p:ext uri="{19B8F6BF-5375-455C-9EA6-DF929625EA0E}">
        <p15:presenceInfo xmlns:p15="http://schemas.microsoft.com/office/powerpoint/2012/main" xmlns="" userId="S-1-5-21-3131655290-66200523-2881902842-29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9090"/>
    <a:srgbClr val="942C4A"/>
    <a:srgbClr val="FFCC99"/>
    <a:srgbClr val="FFE0C1"/>
    <a:srgbClr val="FFFF66"/>
    <a:srgbClr val="CCFF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 snapToGrid="0">
      <p:cViewPr varScale="1">
        <p:scale>
          <a:sx n="86" d="100"/>
          <a:sy n="86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5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4A41D-9E90-48B9-BDD0-6778D2F8E33F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99AE-70B1-4F63-BC93-2F2CF74D0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60993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3B5DF-4FB1-467B-BF71-ED6639F3D3AE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A4872-8F5B-4188-9187-9388EE91E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90801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0D686-AADB-418F-9A4F-78C2E9B8E81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4531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0D686-AADB-418F-9A4F-78C2E9B8E818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87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CB1A-6102-47C1-9316-8E3EAB30EFE8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01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D0F-7943-4C43-BDD2-183E90022BCB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79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497C-FDEE-4470-B691-4D6978A400DC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3-Sep-2015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3514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818847"/>
            <a:ext cx="9144000" cy="93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8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65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798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21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87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3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818847"/>
            <a:ext cx="9144000" cy="93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08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71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50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00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3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0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57F7-9F1D-4211-BEEE-307339E78B5D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68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99D4-AC8E-4E23-B07F-5CE2CFE8082A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1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9955-4E1B-4520-A2B5-AF84630BA6D9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06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20FF-0448-47CB-BC4C-E7DF5D718F24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50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5567-885D-4E0E-AEB2-82DB9E0EFDE5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16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2FB8-3527-4CC2-89A0-20C96AAC1E02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49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FDC1-E759-447D-94DC-947E70F2B7A0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KNF.k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3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6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D737-3530-45F9-8256-E06E32FFBDF5}" type="datetime1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7879-3650-4C97-A011-C5C5F6F4AD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KNF.kz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855252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10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2320" y="6555226"/>
            <a:ext cx="1296000" cy="33265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000" y="6525344"/>
            <a:ext cx="1260000" cy="33265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22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755576" y="1124744"/>
            <a:ext cx="7920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197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f.k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675" y="1408113"/>
            <a:ext cx="6858000" cy="435451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Казахстанский Национальный Формуляр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www.knf.kz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173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690" y="106603"/>
            <a:ext cx="7030529" cy="3545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24" y="2728730"/>
            <a:ext cx="616788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сайте справа располагается красный флажок для обратной связи. Напишите ваши</a:t>
            </a:r>
          </a:p>
          <a:p>
            <a:r>
              <a:rPr lang="ru-RU" dirty="0"/>
              <a:t>вопросы, замечания или рекомендации.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469811" y="2932981"/>
            <a:ext cx="2337759" cy="118408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5396" y="3652060"/>
            <a:ext cx="5313871" cy="32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7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2924944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Благодарим за сотрудничество!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3-Sep-2015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5F4A-747B-4E0C-A0C5-7531C7D1113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026" y="217045"/>
            <a:ext cx="7448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 КНФ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394595" y="1268760"/>
            <a:ext cx="7304553" cy="425764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7" indent="0" algn="just" defTabSz="91440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ключевых баз данных для формирования КНФ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7" indent="0" algn="just" defTabSz="91440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7" indent="-457200" algn="just" defTabSz="9144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BNF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Британский Национальный Формуляр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7" indent="-457200" algn="just" defTabSz="9144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Модельный формуляр ВОЗ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7" indent="-457200" algn="just" defTabSz="9144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Cochrane Library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доказательной медицины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7" indent="-457200" algn="just" defTabSz="9144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Martindale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база по фармакологии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7" indent="-457200" algn="just" defTabSz="9144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Stockley’s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Drug Interactions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лекарственных взаимодействий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7" indent="-457200" algn="just" defTabSz="9144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Briggs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применения ЛС при беременности и лактации</a:t>
            </a:r>
          </a:p>
          <a:p>
            <a:pPr marL="0" lvl="7" indent="0" algn="just" defTabSz="91440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5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626" y="-87138"/>
            <a:ext cx="9152626" cy="694513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562709" y="6159260"/>
            <a:ext cx="5339751" cy="8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60121" y="6392173"/>
            <a:ext cx="140610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93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118" y="260648"/>
            <a:ext cx="6949435" cy="7915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Анатомо-терапевтическо-химическая классификация - АТХ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Anatomical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Therapeutic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Chemical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Classification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– ATC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1" y="1340768"/>
            <a:ext cx="7992889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Международная </a:t>
            </a:r>
            <a:r>
              <a:rPr lang="ru-RU" sz="2400" b="1" dirty="0"/>
              <a:t>система классификации лекарственных </a:t>
            </a:r>
            <a:r>
              <a:rPr lang="ru-RU" sz="2400" b="1" dirty="0" smtClean="0"/>
              <a:t>средств</a:t>
            </a:r>
            <a:endParaRPr lang="en-US" sz="2400" b="1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ru-RU" sz="2400" dirty="0" smtClean="0"/>
              <a:t>АТС </a:t>
            </a:r>
            <a:r>
              <a:rPr lang="ru-RU" sz="2400" dirty="0"/>
              <a:t>подразделяет лекарственные средства на группы, имеющие 5 различных уровней:</a:t>
            </a:r>
          </a:p>
          <a:p>
            <a:pPr lvl="1"/>
            <a:r>
              <a:rPr lang="ru-RU" sz="2400" dirty="0"/>
              <a:t>анатомический орган или система;</a:t>
            </a:r>
          </a:p>
          <a:p>
            <a:pPr lvl="1"/>
            <a:r>
              <a:rPr lang="ru-RU" sz="2400" dirty="0"/>
              <a:t>основные терапевтические /фармакологические;</a:t>
            </a:r>
          </a:p>
          <a:p>
            <a:pPr lvl="1"/>
            <a:r>
              <a:rPr lang="ru-RU" sz="2400" dirty="0"/>
              <a:t>терапевтические/фармакологические;</a:t>
            </a:r>
          </a:p>
          <a:p>
            <a:pPr lvl="1"/>
            <a:r>
              <a:rPr lang="ru-RU" sz="2400" dirty="0"/>
              <a:t>терапевтические/фармакологические/основные химические;</a:t>
            </a:r>
          </a:p>
          <a:p>
            <a:pPr lvl="1"/>
            <a:r>
              <a:rPr lang="ru-RU" sz="2400" dirty="0"/>
              <a:t>по химической структуре.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8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92827"/>
            <a:ext cx="9118322" cy="56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144"/>
            <a:ext cx="4796287" cy="3200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7504" y="112144"/>
            <a:ext cx="4045789" cy="4295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12338"/>
            <a:ext cx="5029200" cy="3347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3513" y="5801982"/>
            <a:ext cx="634687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2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660"/>
            <a:ext cx="6564702" cy="2964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6891" y="2161996"/>
            <a:ext cx="5417110" cy="990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152596"/>
            <a:ext cx="6771736" cy="37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7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5" y="113508"/>
            <a:ext cx="6823494" cy="1808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465" y="4983495"/>
            <a:ext cx="7213493" cy="1689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684" y="1921821"/>
            <a:ext cx="8238226" cy="2216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336" y="4029388"/>
            <a:ext cx="678558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 Торговые наименование для ГОБМП на 2017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лекарств по торговым наименованиям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лекарственного обеспечения с учетом выделенных бюджетных средств в рамках гарантированного объема бесплатной медицинской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2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694"/>
            <a:ext cx="6987396" cy="2718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80" y="2786332"/>
            <a:ext cx="7806906" cy="397994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40279" y="5287992"/>
            <a:ext cx="1285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9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КНФ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_слайда к презентации" id="{526D304B-3A42-451A-AF27-BE56B39A9CFB}" vid="{A28F7163-407C-4A4C-912C-F31550583C3D}"/>
    </a:ext>
  </a:extLst>
</a:theme>
</file>

<file path=ppt/theme/theme2.xml><?xml version="1.0" encoding="utf-8"?>
<a:theme xmlns:a="http://schemas.openxmlformats.org/drawingml/2006/main" name="141020 EHG SHIF and Medicines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590</TotalTime>
  <Words>153</Words>
  <Application>Microsoft Office PowerPoint</Application>
  <PresentationFormat>Экран (4:3)</PresentationFormat>
  <Paragraphs>27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ТемаКНФ</vt:lpstr>
      <vt:lpstr>141020 EHG SHIF and Medicines </vt:lpstr>
      <vt:lpstr>Казахстанский Национальный Формуляр   www.knf.kz </vt:lpstr>
      <vt:lpstr>Слайд 2</vt:lpstr>
      <vt:lpstr>Слайд 3</vt:lpstr>
      <vt:lpstr>Анатомо-терапевтическо-химическая классификация - АТХ Anatomical Therapeutic Chemical Classification  – ATC  </vt:lpstr>
      <vt:lpstr>Слайд 5</vt:lpstr>
      <vt:lpstr>Слайд 6</vt:lpstr>
      <vt:lpstr>Слайд 7</vt:lpstr>
      <vt:lpstr>Слайд 8</vt:lpstr>
      <vt:lpstr>Слайд 9</vt:lpstr>
      <vt:lpstr>Слайд 10</vt:lpstr>
      <vt:lpstr> Благодарим за сотрудничество!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Альмадиева Алима Казбековна</dc:creator>
  <cp:lastModifiedBy>kabdullina_r</cp:lastModifiedBy>
  <cp:revision>65</cp:revision>
  <cp:lastPrinted>2016-09-13T03:27:22Z</cp:lastPrinted>
  <dcterms:created xsi:type="dcterms:W3CDTF">2016-01-27T10:54:35Z</dcterms:created>
  <dcterms:modified xsi:type="dcterms:W3CDTF">2017-04-28T05:10:28Z</dcterms:modified>
</cp:coreProperties>
</file>